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67" r:id="rId3"/>
    <p:sldId id="274" r:id="rId4"/>
    <p:sldId id="275" r:id="rId5"/>
    <p:sldId id="257" r:id="rId6"/>
    <p:sldId id="258" r:id="rId7"/>
    <p:sldId id="259" r:id="rId8"/>
    <p:sldId id="265" r:id="rId9"/>
    <p:sldId id="260" r:id="rId10"/>
    <p:sldId id="261" r:id="rId11"/>
    <p:sldId id="262" r:id="rId12"/>
    <p:sldId id="276" r:id="rId13"/>
    <p:sldId id="277" r:id="rId14"/>
    <p:sldId id="263" r:id="rId15"/>
    <p:sldId id="264" r:id="rId16"/>
    <p:sldId id="266" r:id="rId17"/>
    <p:sldId id="268" r:id="rId18"/>
    <p:sldId id="269" r:id="rId19"/>
    <p:sldId id="270" r:id="rId20"/>
    <p:sldId id="271" r:id="rId21"/>
    <p:sldId id="272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B75542-8F01-4D15-A8E8-7908D4146F6D}" v="98" dt="2025-01-12T13:11:16.5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9" d="100"/>
          <a:sy n="69" d="100"/>
        </p:scale>
        <p:origin x="54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44B75542-8F01-4D15-A8E8-7908D4146F6D}"/>
    <pc:docChg chg="undo custSel addSld modSld">
      <pc:chgData name="Kal Rabb" userId="3edf06299a4717ec" providerId="LiveId" clId="{44B75542-8F01-4D15-A8E8-7908D4146F6D}" dt="2025-01-12T13:14:47.052" v="1457" actId="20577"/>
      <pc:docMkLst>
        <pc:docMk/>
      </pc:docMkLst>
      <pc:sldChg chg="addSp delSp modSp new mod modClrScheme chgLayout">
        <pc:chgData name="Kal Rabb" userId="3edf06299a4717ec" providerId="LiveId" clId="{44B75542-8F01-4D15-A8E8-7908D4146F6D}" dt="2025-01-12T12:55:39.528" v="505" actId="20577"/>
        <pc:sldMkLst>
          <pc:docMk/>
          <pc:sldMk cId="2263681681" sldId="268"/>
        </pc:sldMkLst>
        <pc:spChg chg="del mod ord">
          <ac:chgData name="Kal Rabb" userId="3edf06299a4717ec" providerId="LiveId" clId="{44B75542-8F01-4D15-A8E8-7908D4146F6D}" dt="2025-01-12T12:44:40.223" v="1" actId="700"/>
          <ac:spMkLst>
            <pc:docMk/>
            <pc:sldMk cId="2263681681" sldId="268"/>
            <ac:spMk id="2" creationId="{13D907D5-7D98-FC3E-3C35-6EE47B04947D}"/>
          </ac:spMkLst>
        </pc:spChg>
        <pc:spChg chg="del">
          <ac:chgData name="Kal Rabb" userId="3edf06299a4717ec" providerId="LiveId" clId="{44B75542-8F01-4D15-A8E8-7908D4146F6D}" dt="2025-01-12T12:44:40.223" v="1" actId="700"/>
          <ac:spMkLst>
            <pc:docMk/>
            <pc:sldMk cId="2263681681" sldId="268"/>
            <ac:spMk id="3" creationId="{9F713C7C-53C5-2924-32E1-61A3A36FEF88}"/>
          </ac:spMkLst>
        </pc:spChg>
        <pc:spChg chg="del mod ord">
          <ac:chgData name="Kal Rabb" userId="3edf06299a4717ec" providerId="LiveId" clId="{44B75542-8F01-4D15-A8E8-7908D4146F6D}" dt="2025-01-12T12:44:40.223" v="1" actId="700"/>
          <ac:spMkLst>
            <pc:docMk/>
            <pc:sldMk cId="2263681681" sldId="268"/>
            <ac:spMk id="4" creationId="{4A6B17E2-E407-698B-91FD-ADAD0738BE82}"/>
          </ac:spMkLst>
        </pc:spChg>
        <pc:spChg chg="del">
          <ac:chgData name="Kal Rabb" userId="3edf06299a4717ec" providerId="LiveId" clId="{44B75542-8F01-4D15-A8E8-7908D4146F6D}" dt="2025-01-12T12:44:40.223" v="1" actId="700"/>
          <ac:spMkLst>
            <pc:docMk/>
            <pc:sldMk cId="2263681681" sldId="268"/>
            <ac:spMk id="5" creationId="{507BF8C4-5E5F-25FD-57A0-C04829084667}"/>
          </ac:spMkLst>
        </pc:spChg>
        <pc:spChg chg="del">
          <ac:chgData name="Kal Rabb" userId="3edf06299a4717ec" providerId="LiveId" clId="{44B75542-8F01-4D15-A8E8-7908D4146F6D}" dt="2025-01-12T12:44:40.223" v="1" actId="700"/>
          <ac:spMkLst>
            <pc:docMk/>
            <pc:sldMk cId="2263681681" sldId="268"/>
            <ac:spMk id="6" creationId="{AD4AC00D-BE5A-6C4E-B5A3-DDF9A034A897}"/>
          </ac:spMkLst>
        </pc:spChg>
        <pc:spChg chg="add mod ord">
          <ac:chgData name="Kal Rabb" userId="3edf06299a4717ec" providerId="LiveId" clId="{44B75542-8F01-4D15-A8E8-7908D4146F6D}" dt="2025-01-12T12:44:49.797" v="14" actId="20577"/>
          <ac:spMkLst>
            <pc:docMk/>
            <pc:sldMk cId="2263681681" sldId="268"/>
            <ac:spMk id="7" creationId="{D8EB7BB1-3B33-A741-4FF5-3CB08CEB673F}"/>
          </ac:spMkLst>
        </pc:spChg>
        <pc:spChg chg="add mod ord">
          <ac:chgData name="Kal Rabb" userId="3edf06299a4717ec" providerId="LiveId" clId="{44B75542-8F01-4D15-A8E8-7908D4146F6D}" dt="2025-01-12T12:55:39.528" v="505" actId="20577"/>
          <ac:spMkLst>
            <pc:docMk/>
            <pc:sldMk cId="2263681681" sldId="268"/>
            <ac:spMk id="8" creationId="{2D61667B-474C-4285-F3BA-7570AF203F3B}"/>
          </ac:spMkLst>
        </pc:spChg>
      </pc:sldChg>
      <pc:sldChg chg="addSp delSp modSp new mod modAnim">
        <pc:chgData name="Kal Rabb" userId="3edf06299a4717ec" providerId="LiveId" clId="{44B75542-8F01-4D15-A8E8-7908D4146F6D}" dt="2025-01-12T12:58:32.715" v="617"/>
        <pc:sldMkLst>
          <pc:docMk/>
          <pc:sldMk cId="1393324958" sldId="269"/>
        </pc:sldMkLst>
        <pc:spChg chg="mod">
          <ac:chgData name="Kal Rabb" userId="3edf06299a4717ec" providerId="LiveId" clId="{44B75542-8F01-4D15-A8E8-7908D4146F6D}" dt="2025-01-12T12:52:08.021" v="478" actId="20577"/>
          <ac:spMkLst>
            <pc:docMk/>
            <pc:sldMk cId="1393324958" sldId="269"/>
            <ac:spMk id="2" creationId="{1CB0866E-8C87-AEE3-3E6F-47633FF06A3F}"/>
          </ac:spMkLst>
        </pc:spChg>
        <pc:spChg chg="del">
          <ac:chgData name="Kal Rabb" userId="3edf06299a4717ec" providerId="LiveId" clId="{44B75542-8F01-4D15-A8E8-7908D4146F6D}" dt="2025-01-12T12:52:01.709" v="471"/>
          <ac:spMkLst>
            <pc:docMk/>
            <pc:sldMk cId="1393324958" sldId="269"/>
            <ac:spMk id="3" creationId="{89934334-7094-6062-8C0E-CA3EDBD51CDE}"/>
          </ac:spMkLst>
        </pc:spChg>
        <pc:spChg chg="add mod">
          <ac:chgData name="Kal Rabb" userId="3edf06299a4717ec" providerId="LiveId" clId="{44B75542-8F01-4D15-A8E8-7908D4146F6D}" dt="2025-01-12T12:53:16.265" v="488" actId="1076"/>
          <ac:spMkLst>
            <pc:docMk/>
            <pc:sldMk cId="1393324958" sldId="269"/>
            <ac:spMk id="4" creationId="{41A912E1-374D-35CE-B613-5B756F7B91A4}"/>
          </ac:spMkLst>
        </pc:spChg>
        <pc:spChg chg="add mod">
          <ac:chgData name="Kal Rabb" userId="3edf06299a4717ec" providerId="LiveId" clId="{44B75542-8F01-4D15-A8E8-7908D4146F6D}" dt="2025-01-12T12:53:12.600" v="487" actId="1076"/>
          <ac:spMkLst>
            <pc:docMk/>
            <pc:sldMk cId="1393324958" sldId="269"/>
            <ac:spMk id="5" creationId="{B88143F0-D633-DBDB-FBA2-4A3B34EE3822}"/>
          </ac:spMkLst>
        </pc:spChg>
        <pc:spChg chg="add mod">
          <ac:chgData name="Kal Rabb" userId="3edf06299a4717ec" providerId="LiveId" clId="{44B75542-8F01-4D15-A8E8-7908D4146F6D}" dt="2025-01-12T12:55:15.296" v="491" actId="14100"/>
          <ac:spMkLst>
            <pc:docMk/>
            <pc:sldMk cId="1393324958" sldId="269"/>
            <ac:spMk id="6" creationId="{47B7B4F6-4EDB-A42F-BF19-76EA4347F722}"/>
          </ac:spMkLst>
        </pc:spChg>
        <pc:spChg chg="add mod">
          <ac:chgData name="Kal Rabb" userId="3edf06299a4717ec" providerId="LiveId" clId="{44B75542-8F01-4D15-A8E8-7908D4146F6D}" dt="2025-01-12T12:57:05.832" v="614" actId="20577"/>
          <ac:spMkLst>
            <pc:docMk/>
            <pc:sldMk cId="1393324958" sldId="269"/>
            <ac:spMk id="7" creationId="{7AD69BBA-E94A-CF4C-34C1-9E468BF34CF0}"/>
          </ac:spMkLst>
        </pc:spChg>
        <pc:picChg chg="add mod">
          <ac:chgData name="Kal Rabb" userId="3edf06299a4717ec" providerId="LiveId" clId="{44B75542-8F01-4D15-A8E8-7908D4146F6D}" dt="2025-01-12T12:53:06.483" v="486" actId="1076"/>
          <ac:picMkLst>
            <pc:docMk/>
            <pc:sldMk cId="1393324958" sldId="269"/>
            <ac:picMk id="1026" creationId="{4E0A5DF3-3AC0-16FB-9262-278FCAAFAA16}"/>
          </ac:picMkLst>
        </pc:picChg>
      </pc:sldChg>
      <pc:sldChg chg="modSp new modAnim">
        <pc:chgData name="Kal Rabb" userId="3edf06299a4717ec" providerId="LiveId" clId="{44B75542-8F01-4D15-A8E8-7908D4146F6D}" dt="2025-01-12T13:01:49.917" v="703" actId="20577"/>
        <pc:sldMkLst>
          <pc:docMk/>
          <pc:sldMk cId="2510052050" sldId="270"/>
        </pc:sldMkLst>
        <pc:spChg chg="mod">
          <ac:chgData name="Kal Rabb" userId="3edf06299a4717ec" providerId="LiveId" clId="{44B75542-8F01-4D15-A8E8-7908D4146F6D}" dt="2025-01-12T13:01:49.917" v="703" actId="20577"/>
          <ac:spMkLst>
            <pc:docMk/>
            <pc:sldMk cId="2510052050" sldId="270"/>
            <ac:spMk id="2" creationId="{2B2E30BA-41DF-83FA-4A7D-634B1E3A67BA}"/>
          </ac:spMkLst>
        </pc:spChg>
        <pc:spChg chg="mod">
          <ac:chgData name="Kal Rabb" userId="3edf06299a4717ec" providerId="LiveId" clId="{44B75542-8F01-4D15-A8E8-7908D4146F6D}" dt="2025-01-12T13:01:42.284" v="697" actId="20577"/>
          <ac:spMkLst>
            <pc:docMk/>
            <pc:sldMk cId="2510052050" sldId="270"/>
            <ac:spMk id="3" creationId="{467FB56B-58F8-86C5-735F-915CA6A5D08A}"/>
          </ac:spMkLst>
        </pc:spChg>
      </pc:sldChg>
      <pc:sldChg chg="modSp new mod">
        <pc:chgData name="Kal Rabb" userId="3edf06299a4717ec" providerId="LiveId" clId="{44B75542-8F01-4D15-A8E8-7908D4146F6D}" dt="2025-01-12T13:08:51.317" v="1059" actId="5793"/>
        <pc:sldMkLst>
          <pc:docMk/>
          <pc:sldMk cId="3822363946" sldId="271"/>
        </pc:sldMkLst>
        <pc:spChg chg="mod">
          <ac:chgData name="Kal Rabb" userId="3edf06299a4717ec" providerId="LiveId" clId="{44B75542-8F01-4D15-A8E8-7908D4146F6D}" dt="2025-01-12T13:02:09.608" v="720" actId="20577"/>
          <ac:spMkLst>
            <pc:docMk/>
            <pc:sldMk cId="3822363946" sldId="271"/>
            <ac:spMk id="2" creationId="{2F622BAC-EDDD-CB14-7CDD-9C671B11BA73}"/>
          </ac:spMkLst>
        </pc:spChg>
        <pc:spChg chg="mod">
          <ac:chgData name="Kal Rabb" userId="3edf06299a4717ec" providerId="LiveId" clId="{44B75542-8F01-4D15-A8E8-7908D4146F6D}" dt="2025-01-12T13:08:51.317" v="1059" actId="5793"/>
          <ac:spMkLst>
            <pc:docMk/>
            <pc:sldMk cId="3822363946" sldId="271"/>
            <ac:spMk id="3" creationId="{2BCD39D3-AE5C-3C5B-15B2-21581CFF7CEA}"/>
          </ac:spMkLst>
        </pc:spChg>
      </pc:sldChg>
      <pc:sldChg chg="addSp modSp new mod">
        <pc:chgData name="Kal Rabb" userId="3edf06299a4717ec" providerId="LiveId" clId="{44B75542-8F01-4D15-A8E8-7908D4146F6D}" dt="2025-01-12T13:14:47.052" v="1457" actId="20577"/>
        <pc:sldMkLst>
          <pc:docMk/>
          <pc:sldMk cId="4278080393" sldId="272"/>
        </pc:sldMkLst>
        <pc:spChg chg="mod">
          <ac:chgData name="Kal Rabb" userId="3edf06299a4717ec" providerId="LiveId" clId="{44B75542-8F01-4D15-A8E8-7908D4146F6D}" dt="2025-01-12T13:09:54.741" v="1077" actId="20577"/>
          <ac:spMkLst>
            <pc:docMk/>
            <pc:sldMk cId="4278080393" sldId="272"/>
            <ac:spMk id="2" creationId="{2A825445-8341-377D-96D4-052DD12500A6}"/>
          </ac:spMkLst>
        </pc:spChg>
        <pc:spChg chg="mod">
          <ac:chgData name="Kal Rabb" userId="3edf06299a4717ec" providerId="LiveId" clId="{44B75542-8F01-4D15-A8E8-7908D4146F6D}" dt="2025-01-12T13:14:47.052" v="1457" actId="20577"/>
          <ac:spMkLst>
            <pc:docMk/>
            <pc:sldMk cId="4278080393" sldId="272"/>
            <ac:spMk id="3" creationId="{C597F2F4-ABF4-C03F-4B2F-42C4A8806430}"/>
          </ac:spMkLst>
        </pc:spChg>
        <pc:picChg chg="add mod">
          <ac:chgData name="Kal Rabb" userId="3edf06299a4717ec" providerId="LiveId" clId="{44B75542-8F01-4D15-A8E8-7908D4146F6D}" dt="2025-01-12T13:11:16.585" v="1142" actId="1076"/>
          <ac:picMkLst>
            <pc:docMk/>
            <pc:sldMk cId="4278080393" sldId="272"/>
            <ac:picMk id="2050" creationId="{312B57ED-13D0-F0F8-3AB1-ED2048C06E0C}"/>
          </ac:picMkLst>
        </pc:picChg>
      </pc:sldChg>
    </pc:docChg>
  </pc:docChgLst>
  <pc:docChgLst>
    <pc:chgData name="Kal Rabb" userId="3edf06299a4717ec" providerId="LiveId" clId="{AAA8DFDA-37F4-4789-80B8-2F83B3D51314}"/>
    <pc:docChg chg="undo custSel modSld">
      <pc:chgData name="Kal Rabb" userId="3edf06299a4717ec" providerId="LiveId" clId="{AAA8DFDA-37F4-4789-80B8-2F83B3D51314}" dt="2024-09-30T15:30:26.677" v="25" actId="108"/>
      <pc:docMkLst>
        <pc:docMk/>
      </pc:docMkLst>
      <pc:sldChg chg="modSp mod">
        <pc:chgData name="Kal Rabb" userId="3edf06299a4717ec" providerId="LiveId" clId="{AAA8DFDA-37F4-4789-80B8-2F83B3D51314}" dt="2024-09-30T15:28:44.231" v="6" actId="1076"/>
        <pc:sldMkLst>
          <pc:docMk/>
          <pc:sldMk cId="4113507066" sldId="257"/>
        </pc:sldMkLst>
      </pc:sldChg>
      <pc:sldChg chg="modSp mod">
        <pc:chgData name="Kal Rabb" userId="3edf06299a4717ec" providerId="LiveId" clId="{AAA8DFDA-37F4-4789-80B8-2F83B3D51314}" dt="2024-09-30T15:29:07.993" v="13" actId="403"/>
        <pc:sldMkLst>
          <pc:docMk/>
          <pc:sldMk cId="1206079687" sldId="260"/>
        </pc:sldMkLst>
      </pc:sldChg>
      <pc:sldChg chg="modSp mod">
        <pc:chgData name="Kal Rabb" userId="3edf06299a4717ec" providerId="LiveId" clId="{AAA8DFDA-37F4-4789-80B8-2F83B3D51314}" dt="2024-09-30T15:29:15.276" v="15" actId="403"/>
        <pc:sldMkLst>
          <pc:docMk/>
          <pc:sldMk cId="3620169055" sldId="261"/>
        </pc:sldMkLst>
      </pc:sldChg>
      <pc:sldChg chg="modSp mod">
        <pc:chgData name="Kal Rabb" userId="3edf06299a4717ec" providerId="LiveId" clId="{AAA8DFDA-37F4-4789-80B8-2F83B3D51314}" dt="2024-09-30T15:29:29.598" v="18" actId="27636"/>
        <pc:sldMkLst>
          <pc:docMk/>
          <pc:sldMk cId="2088753335" sldId="263"/>
        </pc:sldMkLst>
      </pc:sldChg>
      <pc:sldChg chg="modSp mod">
        <pc:chgData name="Kal Rabb" userId="3edf06299a4717ec" providerId="LiveId" clId="{AAA8DFDA-37F4-4789-80B8-2F83B3D51314}" dt="2024-09-30T15:29:50.797" v="20" actId="403"/>
        <pc:sldMkLst>
          <pc:docMk/>
          <pc:sldMk cId="1189041015" sldId="264"/>
        </pc:sldMkLst>
      </pc:sldChg>
      <pc:sldChg chg="modSp mod">
        <pc:chgData name="Kal Rabb" userId="3edf06299a4717ec" providerId="LiveId" clId="{AAA8DFDA-37F4-4789-80B8-2F83B3D51314}" dt="2024-09-30T15:30:26.677" v="25" actId="108"/>
        <pc:sldMkLst>
          <pc:docMk/>
          <pc:sldMk cId="1914083585" sldId="26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D09718-3FD1-4829-8DCC-CEA3AB58367F}" type="datetimeFigureOut">
              <a:rPr lang="en-US" smtClean="0"/>
              <a:t>9/6/2025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87854D-5F90-492D-A2F7-5265CE852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152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Regression is a common way to use understandable math/ data for predictive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87854D-5F90-492D-A2F7-5265CE8521D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802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1B6711-3C6D-4B92-9300-0302B914B1C8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9/6/2025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342E93-66A0-435D-B3D8-6BD8F536E0C2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0391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1B6711-3C6D-4B92-9300-0302B914B1C8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9/6/2025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342E93-66A0-435D-B3D8-6BD8F536E0C2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4530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1B6711-3C6D-4B92-9300-0302B914B1C8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9/6/2025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342E93-66A0-435D-B3D8-6BD8F536E0C2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9229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1B6711-3C6D-4B92-9300-0302B914B1C8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9/6/2025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342E93-66A0-435D-B3D8-6BD8F536E0C2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9596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1B6711-3C6D-4B92-9300-0302B914B1C8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9/6/2025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342E93-66A0-435D-B3D8-6BD8F536E0C2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0445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1B6711-3C6D-4B92-9300-0302B914B1C8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9/6/2025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342E93-66A0-435D-B3D8-6BD8F536E0C2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2425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1B6711-3C6D-4B92-9300-0302B914B1C8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9/6/2025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342E93-66A0-435D-B3D8-6BD8F536E0C2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47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1B6711-3C6D-4B92-9300-0302B914B1C8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9/6/2025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342E93-66A0-435D-B3D8-6BD8F536E0C2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0895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1B6711-3C6D-4B92-9300-0302B914B1C8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9/6/2025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342E93-66A0-435D-B3D8-6BD8F536E0C2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7590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1B6711-3C6D-4B92-9300-0302B914B1C8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9/6/2025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63705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342E93-66A0-435D-B3D8-6BD8F536E0C2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63705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63705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4745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1B6711-3C6D-4B92-9300-0302B914B1C8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9/6/2025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342E93-66A0-435D-B3D8-6BD8F536E0C2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3413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1B6711-3C6D-4B92-9300-0302B914B1C8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9/6/2025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342E93-66A0-435D-B3D8-6BD8F536E0C2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2883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youtube.com/watch?v=2_fnmPRwhW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drewconway.com/zia/2013/3/26/the-data-science-venn-diagra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E3D36-AFEE-4D7C-3ABE-004CA58AA7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Data Science/ Engineering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CA4DB0-AF0B-0400-29E9-59B9807A7E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Overview and Architecture Implications</a:t>
            </a:r>
          </a:p>
        </p:txBody>
      </p:sp>
    </p:spTree>
    <p:extLst>
      <p:ext uri="{BB962C8B-B14F-4D97-AF65-F5344CB8AC3E}">
        <p14:creationId xmlns:p14="http://schemas.microsoft.com/office/powerpoint/2010/main" val="22994842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A7499-A173-9987-A9DB-E8D28B0FA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Tools we 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3243F-5237-649E-45DE-5323A09FB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pPr lvl="1"/>
            <a:r>
              <a:rPr lang="en-US" sz="2400" dirty="0"/>
              <a:t>Python / R / (Julia): Modeling and data manipulation</a:t>
            </a:r>
          </a:p>
          <a:p>
            <a:pPr lvl="1"/>
            <a:r>
              <a:rPr lang="en-US" sz="2400" dirty="0"/>
              <a:t>C/C++: Fast backend processing</a:t>
            </a:r>
          </a:p>
          <a:p>
            <a:pPr lvl="1"/>
            <a:r>
              <a:rPr lang="en-US" sz="2400" dirty="0"/>
              <a:t>DBs: SQL</a:t>
            </a:r>
          </a:p>
          <a:p>
            <a:r>
              <a:rPr lang="en-US" sz="2800" dirty="0"/>
              <a:t> </a:t>
            </a:r>
          </a:p>
          <a:p>
            <a:r>
              <a:rPr lang="en-US" sz="2800" dirty="0"/>
              <a:t>Math: Probability, regression, linear algebra, calculus</a:t>
            </a:r>
          </a:p>
          <a:p>
            <a:r>
              <a:rPr lang="en-US" sz="2800" dirty="0"/>
              <a:t>Which math to use to process data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20169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F6DBC-D6C1-3EA4-73B4-6E2465E34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AI vs. ML vs. Data Science vs Engineering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8631D-A6F6-E961-C337-134773C347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5442065" cy="4425757"/>
          </a:xfrm>
        </p:spPr>
        <p:txBody>
          <a:bodyPr>
            <a:normAutofit/>
          </a:bodyPr>
          <a:lstStyle/>
          <a:p>
            <a:r>
              <a:rPr lang="en-US" dirty="0"/>
              <a:t>Machine Learning - math</a:t>
            </a:r>
          </a:p>
          <a:p>
            <a:pPr lvl="1"/>
            <a:r>
              <a:rPr lang="en-US" dirty="0"/>
              <a:t>Supervised learning – learn from labeled data</a:t>
            </a:r>
          </a:p>
          <a:p>
            <a:pPr lvl="2"/>
            <a:r>
              <a:rPr lang="en-US" dirty="0"/>
              <a:t>Regression – predict values</a:t>
            </a:r>
          </a:p>
          <a:p>
            <a:pPr lvl="2"/>
            <a:r>
              <a:rPr lang="en-US" dirty="0"/>
              <a:t>Classification – predict a class</a:t>
            </a:r>
          </a:p>
          <a:p>
            <a:pPr lvl="2"/>
            <a:r>
              <a:rPr lang="en-US" dirty="0"/>
              <a:t>Ranking – sort by relevance</a:t>
            </a:r>
          </a:p>
          <a:p>
            <a:pPr lvl="1"/>
            <a:r>
              <a:rPr lang="en-US" dirty="0"/>
              <a:t>Unsupervised learning – learn patterns without labels</a:t>
            </a:r>
          </a:p>
          <a:p>
            <a:pPr lvl="2"/>
            <a:r>
              <a:rPr lang="en-US" dirty="0"/>
              <a:t>Clustering – group item by hidden similarities</a:t>
            </a:r>
          </a:p>
          <a:p>
            <a:pPr lvl="2"/>
            <a:r>
              <a:rPr lang="en-US" dirty="0"/>
              <a:t>Anomaly detection – find unusual cases</a:t>
            </a:r>
          </a:p>
          <a:p>
            <a:pPr lvl="1"/>
            <a:r>
              <a:rPr lang="en-US" dirty="0"/>
              <a:t>Reinforcement learning – learn by try &amp; trial</a:t>
            </a:r>
          </a:p>
          <a:p>
            <a:pPr lvl="2"/>
            <a:r>
              <a:rPr lang="en-US" dirty="0"/>
              <a:t>Reward for success – try to find a solution</a:t>
            </a:r>
          </a:p>
          <a:p>
            <a:pPr lvl="1"/>
            <a:r>
              <a:rPr lang="en-US" dirty="0"/>
              <a:t>Time-series analysis</a:t>
            </a:r>
          </a:p>
          <a:p>
            <a:pPr lvl="1"/>
            <a:r>
              <a:rPr lang="en-US" dirty="0"/>
              <a:t>Recommender systems</a:t>
            </a:r>
          </a:p>
          <a:p>
            <a:pPr lvl="1"/>
            <a:r>
              <a:rPr lang="en-US" dirty="0" err="1"/>
              <a:t>etc</a:t>
            </a:r>
            <a:endParaRPr lang="en-US" dirty="0"/>
          </a:p>
        </p:txBody>
      </p:sp>
      <p:pic>
        <p:nvPicPr>
          <p:cNvPr id="1026" name="Picture 2" descr="AI, machine learning, deep learning, data science venn diagram">
            <a:extLst>
              <a:ext uri="{FF2B5EF4-FFF2-40B4-BE49-F238E27FC236}">
                <a16:creationId xmlns:a16="http://schemas.microsoft.com/office/drawing/2014/main" id="{2D3CC0AD-8881-7845-886B-0019CACE1A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6147" y="1828800"/>
            <a:ext cx="4276725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978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96CF58-61A1-8980-9240-3F7BD3E7F8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8B3CB-1114-72C2-E444-C465DD9E2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AI vs. ML vs. Data Science vs Engineering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38530-39A7-92AA-65AF-F21AD92C33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5802284" cy="4425757"/>
          </a:xfrm>
        </p:spPr>
        <p:txBody>
          <a:bodyPr>
            <a:normAutofit/>
          </a:bodyPr>
          <a:lstStyle/>
          <a:p>
            <a:r>
              <a:rPr lang="en-US" dirty="0"/>
              <a:t>Deep Learning – neural networks</a:t>
            </a:r>
          </a:p>
          <a:p>
            <a:pPr lvl="1"/>
            <a:r>
              <a:rPr lang="en-US" dirty="0"/>
              <a:t>Feedforward Neural Networks – classic</a:t>
            </a:r>
          </a:p>
          <a:p>
            <a:pPr lvl="2"/>
            <a:r>
              <a:rPr lang="en-US" dirty="0"/>
              <a:t>Universal approximator</a:t>
            </a:r>
          </a:p>
          <a:p>
            <a:pPr lvl="1"/>
            <a:r>
              <a:rPr lang="en-US" dirty="0"/>
              <a:t>Convolutional Neural Networks – spatial patterns (images)</a:t>
            </a:r>
          </a:p>
          <a:p>
            <a:pPr lvl="2"/>
            <a:r>
              <a:rPr lang="en-US" dirty="0"/>
              <a:t>Object detection / classification /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Recurrent Neural Networks – sequential data</a:t>
            </a:r>
          </a:p>
          <a:p>
            <a:pPr lvl="2"/>
            <a:r>
              <a:rPr lang="en-US" dirty="0"/>
              <a:t>Dependencies in a series (e.g., Google Translate before transformers)</a:t>
            </a:r>
          </a:p>
          <a:p>
            <a:pPr lvl="1"/>
            <a:r>
              <a:rPr lang="en-US" dirty="0"/>
              <a:t>Transformers – attention-based sequences</a:t>
            </a:r>
          </a:p>
          <a:p>
            <a:pPr lvl="2"/>
            <a:r>
              <a:rPr lang="en-US" dirty="0"/>
              <a:t>Find the most important parts</a:t>
            </a:r>
          </a:p>
          <a:p>
            <a:pPr lvl="2"/>
            <a:r>
              <a:rPr lang="en-US" dirty="0"/>
              <a:t>Context window processing</a:t>
            </a:r>
          </a:p>
          <a:p>
            <a:pPr lvl="1"/>
            <a:r>
              <a:rPr lang="en-US" dirty="0"/>
              <a:t>Generative DL – generate new information</a:t>
            </a:r>
          </a:p>
          <a:p>
            <a:pPr lvl="2"/>
            <a:r>
              <a:rPr lang="en-US" dirty="0"/>
              <a:t>Various subtypes &amp; nuances (e.g., ChatGPT, Midjourney)</a:t>
            </a:r>
          </a:p>
          <a:p>
            <a:pPr lvl="1"/>
            <a:r>
              <a:rPr lang="en-US" dirty="0" err="1"/>
              <a:t>etc</a:t>
            </a:r>
            <a:r>
              <a:rPr lang="en-US" dirty="0"/>
              <a:t> (specialized subtopics)</a:t>
            </a:r>
          </a:p>
        </p:txBody>
      </p:sp>
      <p:pic>
        <p:nvPicPr>
          <p:cNvPr id="1026" name="Picture 2" descr="AI, machine learning, deep learning, data science venn diagram">
            <a:extLst>
              <a:ext uri="{FF2B5EF4-FFF2-40B4-BE49-F238E27FC236}">
                <a16:creationId xmlns:a16="http://schemas.microsoft.com/office/drawing/2014/main" id="{A51D85DF-9C49-15A5-C335-EA1936B306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6147" y="1828800"/>
            <a:ext cx="4276725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4246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5E7618-FDE5-0316-07A4-D9019DBCEF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0F441-CB61-B51F-0C58-6649F931A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AI vs. ML vs. Data Science vs Engineering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1F989-4251-D75A-9014-F24A43403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5802284" cy="4425757"/>
          </a:xfrm>
        </p:spPr>
        <p:txBody>
          <a:bodyPr>
            <a:normAutofit/>
          </a:bodyPr>
          <a:lstStyle/>
          <a:p>
            <a:r>
              <a:rPr lang="en-US" dirty="0"/>
              <a:t>Data Science</a:t>
            </a:r>
          </a:p>
          <a:p>
            <a:pPr lvl="1"/>
            <a:r>
              <a:rPr lang="en-US" dirty="0"/>
              <a:t>Main focus – insight extraction</a:t>
            </a:r>
          </a:p>
          <a:p>
            <a:pPr lvl="1"/>
            <a:r>
              <a:rPr lang="en-US" dirty="0"/>
              <a:t>Other view – whole lifecycle for anything about data</a:t>
            </a:r>
          </a:p>
          <a:p>
            <a:pPr lvl="1"/>
            <a:r>
              <a:rPr lang="en-US" dirty="0"/>
              <a:t>Overlaps with AI/ML/Dl</a:t>
            </a:r>
          </a:p>
          <a:p>
            <a:pPr lvl="2"/>
            <a:r>
              <a:rPr lang="en-US" dirty="0"/>
              <a:t>Sometimes same methods and goals</a:t>
            </a:r>
          </a:p>
          <a:p>
            <a:pPr lvl="2"/>
            <a:endParaRPr lang="en-US" dirty="0"/>
          </a:p>
          <a:p>
            <a:r>
              <a:rPr lang="en-US" dirty="0"/>
              <a:t>Artificial Intelligence – huge umbrella</a:t>
            </a:r>
          </a:p>
          <a:p>
            <a:pPr lvl="1"/>
            <a:r>
              <a:rPr lang="en-US" dirty="0"/>
              <a:t>ML, DL, NLP, CV, Robotics, multi-agent systems, </a:t>
            </a:r>
            <a:r>
              <a:rPr lang="en-US" dirty="0" err="1"/>
              <a:t>etc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Data Engineering</a:t>
            </a:r>
          </a:p>
          <a:p>
            <a:pPr lvl="1"/>
            <a:r>
              <a:rPr lang="en-US" dirty="0"/>
              <a:t>Data infrastructure building &amp; maintaining</a:t>
            </a:r>
          </a:p>
          <a:p>
            <a:pPr lvl="1"/>
            <a:r>
              <a:rPr lang="en-US" dirty="0"/>
              <a:t>Supports all other areas</a:t>
            </a:r>
          </a:p>
        </p:txBody>
      </p:sp>
      <p:pic>
        <p:nvPicPr>
          <p:cNvPr id="1026" name="Picture 2" descr="AI, machine learning, deep learning, data science venn diagram">
            <a:extLst>
              <a:ext uri="{FF2B5EF4-FFF2-40B4-BE49-F238E27FC236}">
                <a16:creationId xmlns:a16="http://schemas.microsoft.com/office/drawing/2014/main" id="{E90BD743-53F1-B1CF-11A2-D86D1FC3A3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6147" y="1828800"/>
            <a:ext cx="4276725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61393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539CA-49F2-396C-3EA1-3D5333558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286603"/>
            <a:ext cx="10309629" cy="1450757"/>
          </a:xfrm>
        </p:spPr>
        <p:txBody>
          <a:bodyPr/>
          <a:lstStyle/>
          <a:p>
            <a:r>
              <a:rPr lang="en-US" dirty="0"/>
              <a:t>Training process (supervised)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5B20C-C9E3-E6ED-7970-590657381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61102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400" dirty="0"/>
              <a:t>Dataset (point – label / value)</a:t>
            </a:r>
          </a:p>
          <a:p>
            <a:pPr lvl="1"/>
            <a:r>
              <a:rPr lang="en-US" sz="2400" dirty="0"/>
              <a:t>Split into training, validation &amp; test</a:t>
            </a:r>
          </a:p>
          <a:p>
            <a:pPr lvl="2"/>
            <a:r>
              <a:rPr lang="en-US" sz="1800" dirty="0"/>
              <a:t>Training – with answers</a:t>
            </a:r>
          </a:p>
          <a:p>
            <a:pPr lvl="2"/>
            <a:r>
              <a:rPr lang="en-US" sz="1800" dirty="0"/>
              <a:t>Validation – to check accuracy after each iteration</a:t>
            </a:r>
          </a:p>
          <a:p>
            <a:pPr lvl="2"/>
            <a:r>
              <a:rPr lang="en-US" sz="1800" dirty="0"/>
              <a:t>Test – final test, unused in training process</a:t>
            </a:r>
          </a:p>
          <a:p>
            <a:pPr lvl="1"/>
            <a:r>
              <a:rPr lang="en-US" sz="2400" dirty="0"/>
              <a:t>Initiate a model randomly</a:t>
            </a:r>
          </a:p>
          <a:p>
            <a:pPr lvl="1"/>
            <a:r>
              <a:rPr lang="en-US" sz="2400" dirty="0"/>
              <a:t>Repeat for each datapoint</a:t>
            </a:r>
          </a:p>
          <a:p>
            <a:pPr lvl="2"/>
            <a:r>
              <a:rPr lang="en-US" sz="1800" dirty="0"/>
              <a:t>Send a data point &amp; compare a produced output with a correct label</a:t>
            </a:r>
          </a:p>
          <a:p>
            <a:pPr lvl="2"/>
            <a:r>
              <a:rPr lang="en-US" sz="1800" dirty="0"/>
              <a:t>Adjust internal parameters to minimize difference with the expected result</a:t>
            </a:r>
          </a:p>
          <a:p>
            <a:pPr lvl="1"/>
            <a:r>
              <a:rPr lang="en-US" sz="2400" dirty="0"/>
              <a:t>Use validation set to check if the result improving (or hyperparameter tuning)</a:t>
            </a:r>
          </a:p>
          <a:p>
            <a:pPr lvl="2"/>
            <a:r>
              <a:rPr lang="en-US" sz="1800" dirty="0"/>
              <a:t>Overfitting / minimal gain – stop conditions</a:t>
            </a:r>
          </a:p>
          <a:p>
            <a:pPr lvl="1"/>
            <a:r>
              <a:rPr lang="en-US" sz="2400" dirty="0"/>
              <a:t>Repeat</a:t>
            </a:r>
          </a:p>
        </p:txBody>
      </p:sp>
    </p:spTree>
    <p:extLst>
      <p:ext uri="{BB962C8B-B14F-4D97-AF65-F5344CB8AC3E}">
        <p14:creationId xmlns:p14="http://schemas.microsoft.com/office/powerpoint/2010/main" val="20887533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5E5BD-A88D-B2A9-A788-1E34B7354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 impacts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81424-3FBC-3536-7174-E1E04AF225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9" y="1845733"/>
            <a:ext cx="4937760" cy="4213321"/>
          </a:xfrm>
        </p:spPr>
        <p:txBody>
          <a:bodyPr>
            <a:normAutofit/>
          </a:bodyPr>
          <a:lstStyle/>
          <a:p>
            <a:pPr lvl="1"/>
            <a:r>
              <a:rPr lang="en-US" sz="2000" dirty="0"/>
              <a:t>How to organize data</a:t>
            </a:r>
          </a:p>
          <a:p>
            <a:pPr lvl="2"/>
            <a:r>
              <a:rPr lang="en-US" sz="1600" dirty="0"/>
              <a:t>e.g., data warehouse vs data lake, data marts?</a:t>
            </a:r>
          </a:p>
          <a:p>
            <a:pPr lvl="1"/>
            <a:r>
              <a:rPr lang="en-US" sz="2000" dirty="0"/>
              <a:t>Data pipelines to move &amp; transform data</a:t>
            </a:r>
            <a:endParaRPr lang="en-US" sz="1600" dirty="0"/>
          </a:p>
          <a:p>
            <a:pPr lvl="2"/>
            <a:r>
              <a:rPr lang="en-US" sz="1600" dirty="0"/>
              <a:t>What ‘type’ of data? Image? Text? </a:t>
            </a:r>
            <a:r>
              <a:rPr lang="en-US" sz="1600" dirty="0" err="1"/>
              <a:t>Smt</a:t>
            </a:r>
            <a:r>
              <a:rPr lang="en-US" sz="1600" dirty="0"/>
              <a:t> else?</a:t>
            </a:r>
          </a:p>
          <a:p>
            <a:pPr lvl="2"/>
            <a:r>
              <a:rPr lang="en-US" sz="1600" dirty="0"/>
              <a:t>How much data?</a:t>
            </a:r>
          </a:p>
          <a:p>
            <a:pPr lvl="2"/>
            <a:r>
              <a:rPr lang="en-US" sz="1600" dirty="0"/>
              <a:t>What throughput &amp; latency are needed?</a:t>
            </a:r>
          </a:p>
          <a:p>
            <a:pPr lvl="2"/>
            <a:r>
              <a:rPr lang="en-US" sz="1600" dirty="0"/>
              <a:t>Parallel or serial processing?</a:t>
            </a:r>
          </a:p>
          <a:p>
            <a:pPr lvl="2"/>
            <a:r>
              <a:rPr lang="en-US" sz="1600" dirty="0"/>
              <a:t>Streaming vs batch processing?</a:t>
            </a:r>
          </a:p>
          <a:p>
            <a:pPr lvl="1"/>
            <a:r>
              <a:rPr lang="en-US" sz="2000" dirty="0"/>
              <a:t>Tool selection</a:t>
            </a:r>
          </a:p>
          <a:p>
            <a:pPr lvl="2"/>
            <a:r>
              <a:rPr lang="en-US" sz="1600" dirty="0"/>
              <a:t>C/C++ / Java/C# / Python</a:t>
            </a:r>
          </a:p>
          <a:p>
            <a:pPr lvl="1"/>
            <a:r>
              <a:rPr lang="en-US" sz="2000" dirty="0"/>
              <a:t>Algorithm swap</a:t>
            </a:r>
          </a:p>
          <a:p>
            <a:pPr lvl="2"/>
            <a:r>
              <a:rPr lang="en-US" sz="1600" dirty="0"/>
              <a:t>Must support model change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D45386-4C50-AA37-80B0-EDBF5A875D1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1"/>
            <a:r>
              <a:rPr lang="en-US" sz="2000" dirty="0"/>
              <a:t>Distributed system or single system?</a:t>
            </a:r>
          </a:p>
          <a:p>
            <a:pPr lvl="1"/>
            <a:r>
              <a:rPr lang="en-US" sz="2000" dirty="0"/>
              <a:t>If distributed, </a:t>
            </a:r>
          </a:p>
          <a:p>
            <a:pPr lvl="2"/>
            <a:r>
              <a:rPr lang="en-US" sz="1600" dirty="0"/>
              <a:t>Communications?</a:t>
            </a:r>
          </a:p>
          <a:p>
            <a:pPr lvl="2"/>
            <a:r>
              <a:rPr lang="en-US" sz="1600" dirty="0"/>
              <a:t>Synchronization?</a:t>
            </a:r>
          </a:p>
          <a:p>
            <a:pPr lvl="1"/>
            <a:r>
              <a:rPr lang="en-US" sz="2000" dirty="0"/>
              <a:t>Lifecycle flexibility</a:t>
            </a:r>
          </a:p>
          <a:p>
            <a:pPr lvl="2"/>
            <a:r>
              <a:rPr lang="en-US" sz="1600" dirty="0"/>
              <a:t>Can we swap technologies on all steps?</a:t>
            </a:r>
          </a:p>
          <a:p>
            <a:pPr lvl="1"/>
            <a:r>
              <a:rPr lang="en-US" sz="2000" dirty="0"/>
              <a:t>Ways to present data </a:t>
            </a:r>
          </a:p>
          <a:p>
            <a:pPr lvl="2"/>
            <a:r>
              <a:rPr lang="en-US" sz="1600" dirty="0"/>
              <a:t>Dashboards, APIs, mobile app?</a:t>
            </a:r>
          </a:p>
          <a:p>
            <a:pPr lvl="2"/>
            <a:r>
              <a:rPr lang="en-US" sz="1600" dirty="0"/>
              <a:t>Real time updates?</a:t>
            </a:r>
          </a:p>
          <a:p>
            <a:pPr lvl="1"/>
            <a:r>
              <a:rPr lang="en-US" sz="2000" dirty="0"/>
              <a:t>Automation</a:t>
            </a:r>
          </a:p>
        </p:txBody>
      </p:sp>
    </p:spTree>
    <p:extLst>
      <p:ext uri="{BB962C8B-B14F-4D97-AF65-F5344CB8AC3E}">
        <p14:creationId xmlns:p14="http://schemas.microsoft.com/office/powerpoint/2010/main" val="11890410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0BFD6E5-C1DB-BE7F-7350-D7EF3F6EC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Data Science</a:t>
            </a:r>
            <a:r>
              <a:rPr lang="en-US"/>
              <a:t>/ Architecture </a:t>
            </a:r>
            <a:r>
              <a:rPr lang="en-US" dirty="0"/>
              <a:t>… not so different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FCD4C1B-4068-5DA3-FF03-B319AA21A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/>
          <a:lstStyle/>
          <a:p>
            <a:r>
              <a:rPr lang="en-US" dirty="0"/>
              <a:t>Data Science /ML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37358CF-1978-A2A7-A487-51A086AB68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marL="282575" indent="-282575">
              <a:buFont typeface="Wingdings" panose="05000000000000000000" pitchFamily="2" charset="2"/>
              <a:buChar char="§"/>
            </a:pPr>
            <a:r>
              <a:rPr lang="en-US" dirty="0"/>
              <a:t>Collect data</a:t>
            </a:r>
          </a:p>
          <a:p>
            <a:pPr marL="282575" indent="-282575">
              <a:buFont typeface="Wingdings" panose="05000000000000000000" pitchFamily="2" charset="2"/>
              <a:buChar char="§"/>
            </a:pPr>
            <a:r>
              <a:rPr lang="en-US" dirty="0"/>
              <a:t>Explore data</a:t>
            </a:r>
          </a:p>
          <a:p>
            <a:pPr marL="282575" indent="-282575">
              <a:buFont typeface="Wingdings" panose="05000000000000000000" pitchFamily="2" charset="2"/>
              <a:buChar char="§"/>
            </a:pPr>
            <a:r>
              <a:rPr lang="en-US" dirty="0"/>
              <a:t>Prepare data</a:t>
            </a:r>
          </a:p>
          <a:p>
            <a:pPr marL="282575" indent="-282575">
              <a:buFont typeface="Wingdings" panose="05000000000000000000" pitchFamily="2" charset="2"/>
              <a:buChar char="§"/>
            </a:pPr>
            <a:r>
              <a:rPr lang="en-US" dirty="0"/>
              <a:t>Model</a:t>
            </a:r>
          </a:p>
          <a:p>
            <a:pPr marL="282575" indent="-282575">
              <a:buFont typeface="Wingdings" panose="05000000000000000000" pitchFamily="2" charset="2"/>
              <a:buChar char="§"/>
            </a:pPr>
            <a:r>
              <a:rPr lang="en-US" dirty="0"/>
              <a:t>Evaluate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CA51D86-7183-7646-A188-C6F174176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/>
          <a:lstStyle/>
          <a:p>
            <a:r>
              <a:rPr lang="en-US" dirty="0"/>
              <a:t>Architecture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88295EA-866C-D159-68CE-4684EF7587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marL="282575" indent="-282575">
              <a:buFont typeface="Wingdings" panose="05000000000000000000" pitchFamily="2" charset="2"/>
              <a:buChar char="§"/>
            </a:pPr>
            <a:r>
              <a:rPr lang="en-US" dirty="0"/>
              <a:t>Collect requirements</a:t>
            </a:r>
          </a:p>
          <a:p>
            <a:pPr marL="282575" indent="-282575">
              <a:buFont typeface="Wingdings" panose="05000000000000000000" pitchFamily="2" charset="2"/>
              <a:buChar char="§"/>
            </a:pPr>
            <a:r>
              <a:rPr lang="en-US" dirty="0"/>
              <a:t>Review/ refine requirements</a:t>
            </a:r>
          </a:p>
          <a:p>
            <a:pPr marL="282575" indent="-282575">
              <a:buFont typeface="Wingdings" panose="05000000000000000000" pitchFamily="2" charset="2"/>
              <a:buChar char="§"/>
            </a:pPr>
            <a:r>
              <a:rPr lang="en-US" dirty="0"/>
              <a:t>Generate options for architecture</a:t>
            </a:r>
          </a:p>
          <a:p>
            <a:pPr marL="282575" indent="-282575">
              <a:buFont typeface="Wingdings" panose="05000000000000000000" pitchFamily="2" charset="2"/>
              <a:buChar char="§"/>
            </a:pPr>
            <a:r>
              <a:rPr lang="en-US" dirty="0"/>
              <a:t>Model or prototype options</a:t>
            </a:r>
          </a:p>
          <a:p>
            <a:pPr marL="282575" indent="-282575">
              <a:buFont typeface="Wingdings" panose="05000000000000000000" pitchFamily="2" charset="2"/>
              <a:buChar char="§"/>
            </a:pPr>
            <a:r>
              <a:rPr lang="en-US" dirty="0"/>
              <a:t>Evaluate</a:t>
            </a:r>
          </a:p>
        </p:txBody>
      </p:sp>
    </p:spTree>
    <p:extLst>
      <p:ext uri="{BB962C8B-B14F-4D97-AF65-F5344CB8AC3E}">
        <p14:creationId xmlns:p14="http://schemas.microsoft.com/office/powerpoint/2010/main" val="19140835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8EB7BB1-3B33-A741-4FF5-3CB08CEB6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Cleaning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D61667B-474C-4285-F3BA-7570AF203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Data anomalies are common in Data Science</a:t>
            </a:r>
          </a:p>
          <a:p>
            <a:r>
              <a:rPr lang="en-US" dirty="0"/>
              <a:t>Often, data is imported from multiple sources – and over time (so things change).  Issues include:</a:t>
            </a:r>
          </a:p>
          <a:p>
            <a:pPr marL="290513" indent="-174625">
              <a:buFont typeface="Arial" panose="020B0604020202020204" pitchFamily="34" charset="0"/>
              <a:buChar char="•"/>
            </a:pPr>
            <a:r>
              <a:rPr lang="en-US" dirty="0"/>
              <a:t>Missing data</a:t>
            </a:r>
          </a:p>
          <a:p>
            <a:pPr marL="290513" indent="-174625">
              <a:buFont typeface="Arial" panose="020B0604020202020204" pitchFamily="34" charset="0"/>
              <a:buChar char="•"/>
            </a:pPr>
            <a:r>
              <a:rPr lang="en-US" dirty="0"/>
              <a:t>Incomplete Data</a:t>
            </a:r>
          </a:p>
          <a:p>
            <a:pPr marL="290513" indent="-174625">
              <a:buFont typeface="Arial" panose="020B0604020202020204" pitchFamily="34" charset="0"/>
              <a:buChar char="•"/>
            </a:pPr>
            <a:r>
              <a:rPr lang="en-US" dirty="0"/>
              <a:t>Duplicate data</a:t>
            </a:r>
          </a:p>
          <a:p>
            <a:pPr marL="290513" indent="-174625">
              <a:buFont typeface="Arial" panose="020B0604020202020204" pitchFamily="34" charset="0"/>
              <a:buChar char="•"/>
            </a:pPr>
            <a:r>
              <a:rPr lang="en-US" dirty="0"/>
              <a:t>Incorrectly formatted data</a:t>
            </a:r>
          </a:p>
          <a:p>
            <a:pPr marL="290513" indent="-174625">
              <a:buFont typeface="Arial" panose="020B0604020202020204" pitchFamily="34" charset="0"/>
              <a:buChar char="•"/>
            </a:pPr>
            <a:r>
              <a:rPr lang="en-US" dirty="0"/>
              <a:t>Inconsistent data</a:t>
            </a:r>
          </a:p>
          <a:p>
            <a:pPr marL="290513" indent="-174625">
              <a:buFont typeface="Arial" panose="020B0604020202020204" pitchFamily="34" charset="0"/>
              <a:buChar char="•"/>
            </a:pPr>
            <a:r>
              <a:rPr lang="en-US" dirty="0"/>
              <a:t>Outlier data</a:t>
            </a:r>
          </a:p>
          <a:p>
            <a:pPr marL="115888" indent="0">
              <a:buNone/>
            </a:pPr>
            <a:r>
              <a:rPr lang="en-US" dirty="0"/>
              <a:t>Sometimes it just that the data is not in a format or structure that makes it easy to </a:t>
            </a:r>
            <a:r>
              <a:rPr lang="en-US" dirty="0" err="1"/>
              <a:t>analyse</a:t>
            </a:r>
            <a:r>
              <a:rPr lang="en-US" dirty="0"/>
              <a:t>!</a:t>
            </a:r>
          </a:p>
          <a:p>
            <a:pPr marL="115888" indent="0">
              <a:buNone/>
            </a:pPr>
            <a:r>
              <a:rPr lang="en-US" dirty="0"/>
              <a:t>Data Engineering will use tools to uncover issues and correct them</a:t>
            </a:r>
          </a:p>
        </p:txBody>
      </p:sp>
    </p:spTree>
    <p:extLst>
      <p:ext uri="{BB962C8B-B14F-4D97-AF65-F5344CB8AC3E}">
        <p14:creationId xmlns:p14="http://schemas.microsoft.com/office/powerpoint/2010/main" val="22636816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0866E-8C87-AEE3-3E6F-47633FF06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pic>
        <p:nvPicPr>
          <p:cNvPr id="1026" name="Picture 2" descr="download-(29)">
            <a:extLst>
              <a:ext uri="{FF2B5EF4-FFF2-40B4-BE49-F238E27FC236}">
                <a16:creationId xmlns:a16="http://schemas.microsoft.com/office/drawing/2014/main" id="{4E0A5DF3-3AC0-16FB-9262-278FCAAFAA1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622" y="1617516"/>
            <a:ext cx="7878518" cy="3622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41A912E1-374D-35CE-B613-5B756F7B91A4}"/>
              </a:ext>
            </a:extLst>
          </p:cNvPr>
          <p:cNvSpPr/>
          <p:nvPr/>
        </p:nvSpPr>
        <p:spPr>
          <a:xfrm>
            <a:off x="2979323" y="4418725"/>
            <a:ext cx="993531" cy="439878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88143F0-D633-DBDB-FBA2-4A3B34EE3822}"/>
              </a:ext>
            </a:extLst>
          </p:cNvPr>
          <p:cNvSpPr/>
          <p:nvPr/>
        </p:nvSpPr>
        <p:spPr>
          <a:xfrm>
            <a:off x="2979324" y="3881913"/>
            <a:ext cx="993531" cy="439878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7B7B4F6-4EDB-A42F-BF19-76EA4347F722}"/>
              </a:ext>
            </a:extLst>
          </p:cNvPr>
          <p:cNvSpPr/>
          <p:nvPr/>
        </p:nvSpPr>
        <p:spPr>
          <a:xfrm>
            <a:off x="7692350" y="2369758"/>
            <a:ext cx="2215925" cy="2666266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D69BBA-E94A-CF4C-34C1-9E468BF34CF0}"/>
              </a:ext>
            </a:extLst>
          </p:cNvPr>
          <p:cNvSpPr txBox="1"/>
          <p:nvPr/>
        </p:nvSpPr>
        <p:spPr>
          <a:xfrm>
            <a:off x="1241946" y="5240484"/>
            <a:ext cx="88301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Duplicates?  (John)</a:t>
            </a:r>
          </a:p>
          <a:p>
            <a:r>
              <a:rPr lang="en-US" dirty="0"/>
              <a:t>Date Format? (Time?  MM/DD or DD/MM)</a:t>
            </a:r>
          </a:p>
          <a:p>
            <a:r>
              <a:rPr lang="en-US" dirty="0"/>
              <a:t>Outliers?  (100)</a:t>
            </a:r>
          </a:p>
          <a:p>
            <a:r>
              <a:rPr lang="en-US" dirty="0"/>
              <a:t>Missing? (nan = Nan or </a:t>
            </a:r>
            <a:r>
              <a:rPr lang="en-US" dirty="0" err="1"/>
              <a:t>NaN</a:t>
            </a:r>
            <a:r>
              <a:rPr lang="en-US" dirty="0"/>
              <a:t>?)</a:t>
            </a:r>
          </a:p>
        </p:txBody>
      </p:sp>
    </p:spTree>
    <p:extLst>
      <p:ext uri="{BB962C8B-B14F-4D97-AF65-F5344CB8AC3E}">
        <p14:creationId xmlns:p14="http://schemas.microsoft.com/office/powerpoint/2010/main" val="1393324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E30BA-41DF-83FA-4A7D-634B1E3A6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FB56B-58F8-86C5-735F-915CA6A5D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numpy</a:t>
            </a:r>
            <a:endParaRPr lang="en-US" dirty="0"/>
          </a:p>
          <a:p>
            <a:r>
              <a:rPr lang="en-US" dirty="0"/>
              <a:t>pandas</a:t>
            </a:r>
          </a:p>
          <a:p>
            <a:r>
              <a:rPr lang="en-US" dirty="0"/>
              <a:t>matplotlib</a:t>
            </a:r>
          </a:p>
          <a:p>
            <a:r>
              <a:rPr lang="en-US" dirty="0"/>
              <a:t>General tools</a:t>
            </a:r>
          </a:p>
          <a:p>
            <a:r>
              <a:rPr lang="en-US" dirty="0"/>
              <a:t>regex</a:t>
            </a:r>
          </a:p>
          <a:p>
            <a:r>
              <a:rPr lang="en-US" dirty="0"/>
              <a:t>scripts</a:t>
            </a:r>
          </a:p>
        </p:txBody>
      </p:sp>
    </p:spTree>
    <p:extLst>
      <p:ext uri="{BB962C8B-B14F-4D97-AF65-F5344CB8AC3E}">
        <p14:creationId xmlns:p14="http://schemas.microsoft.com/office/powerpoint/2010/main" val="2510052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48FE6-FF2C-4077-233F-E72172B4E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What does Arch/ Req have to do with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33758-1421-41CC-8370-A2D45A39B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81330"/>
          </a:xfrm>
        </p:spPr>
        <p:txBody>
          <a:bodyPr>
            <a:normAutofit/>
          </a:bodyPr>
          <a:lstStyle/>
          <a:p>
            <a:r>
              <a:rPr lang="en-US" dirty="0"/>
              <a:t>What does Architecture &amp; Requirements have to do with DS or ML?</a:t>
            </a:r>
          </a:p>
          <a:p>
            <a:pPr lvl="1"/>
            <a:r>
              <a:rPr lang="en-US" dirty="0"/>
              <a:t>research &amp; </a:t>
            </a:r>
            <a:r>
              <a:rPr lang="en-US" dirty="0" err="1"/>
              <a:t>uni</a:t>
            </a:r>
            <a:r>
              <a:rPr lang="en-US" dirty="0"/>
              <a:t> project = data &amp; models</a:t>
            </a:r>
          </a:p>
          <a:p>
            <a:pPr lvl="1"/>
            <a:r>
              <a:rPr lang="en-US" dirty="0"/>
              <a:t>prod project = architecture &amp; processes</a:t>
            </a:r>
          </a:p>
          <a:p>
            <a:r>
              <a:rPr lang="en-US" dirty="0"/>
              <a:t>Majority of DS / ML / AI projects fail</a:t>
            </a:r>
          </a:p>
          <a:p>
            <a:pPr lvl="1"/>
            <a:r>
              <a:rPr lang="en-US" dirty="0"/>
              <a:t>cannot produce good results</a:t>
            </a:r>
          </a:p>
          <a:p>
            <a:pPr lvl="2"/>
            <a:r>
              <a:rPr lang="en-US" dirty="0"/>
              <a:t>bad / not enough data</a:t>
            </a:r>
          </a:p>
          <a:p>
            <a:pPr lvl="2"/>
            <a:r>
              <a:rPr lang="en-US" dirty="0"/>
              <a:t>no patterns to discover</a:t>
            </a:r>
          </a:p>
          <a:p>
            <a:pPr lvl="1"/>
            <a:r>
              <a:rPr lang="en-US" dirty="0"/>
              <a:t>unreasonable expectations (requirements)</a:t>
            </a:r>
          </a:p>
          <a:p>
            <a:pPr lvl="2"/>
            <a:r>
              <a:rPr lang="en-US" dirty="0"/>
              <a:t>e.g., build AGI</a:t>
            </a:r>
          </a:p>
          <a:p>
            <a:pPr lvl="1"/>
            <a:r>
              <a:rPr lang="en-US" dirty="0"/>
              <a:t>unclear expectations (requirements)</a:t>
            </a:r>
          </a:p>
          <a:p>
            <a:pPr lvl="2"/>
            <a:r>
              <a:rPr lang="en-US" dirty="0"/>
              <a:t>e.g., let’s play with an idea</a:t>
            </a:r>
          </a:p>
          <a:p>
            <a:pPr lvl="1"/>
            <a:r>
              <a:rPr lang="en-US" dirty="0"/>
              <a:t>unclear / misaligned objectives (requirements)</a:t>
            </a:r>
          </a:p>
          <a:p>
            <a:pPr lvl="2"/>
            <a:r>
              <a:rPr lang="en-US" dirty="0"/>
              <a:t>e.g., fraud detection with a lot of false positives</a:t>
            </a:r>
          </a:p>
        </p:txBody>
      </p:sp>
      <p:pic>
        <p:nvPicPr>
          <p:cNvPr id="5" name="Picture 4" descr="A diagram of a data code&#10;&#10;AI-generated content may be incorrect.">
            <a:extLst>
              <a:ext uri="{FF2B5EF4-FFF2-40B4-BE49-F238E27FC236}">
                <a16:creationId xmlns:a16="http://schemas.microsoft.com/office/drawing/2014/main" id="{A955EBEC-969B-5CC9-E441-36672776D8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2922" y="2301791"/>
            <a:ext cx="6210300" cy="3457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7334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22BAC-EDDD-CB14-7CDD-9C671B11B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D39D3-AE5C-3C5B-15B2-21581CFF7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While descriptive analysis is a common starting point (using charts to show the nature of the data), a more advanced approach is predictive analysis</a:t>
            </a:r>
          </a:p>
          <a:p>
            <a:r>
              <a:rPr lang="en-US" dirty="0"/>
              <a:t>Descriptive:  What is</a:t>
            </a:r>
          </a:p>
          <a:p>
            <a:r>
              <a:rPr lang="en-US" dirty="0"/>
              <a:t>Predictive: What might be</a:t>
            </a:r>
          </a:p>
          <a:p>
            <a:r>
              <a:rPr lang="en-US" dirty="0"/>
              <a:t>We’ll consider a basic predictive mechanism called ‘regression’</a:t>
            </a:r>
          </a:p>
          <a:p>
            <a:pPr marL="231775" indent="-177800">
              <a:buFont typeface="Arial" panose="020B0604020202020204" pitchFamily="34" charset="0"/>
              <a:buChar char="•"/>
            </a:pPr>
            <a:r>
              <a:rPr lang="en-US" dirty="0"/>
              <a:t>Think back to high school math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3639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25445-8341-377D-96D4-052DD1250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regression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97F2F4-ABF4-C03F-4B2F-42C4A8806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5788016" cy="437957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You may also recognize this as ‘line of best fit’</a:t>
            </a:r>
          </a:p>
          <a:p>
            <a:r>
              <a:rPr lang="en-US" dirty="0"/>
              <a:t>Essentially a line that minimizes variance between each data point</a:t>
            </a:r>
          </a:p>
          <a:p>
            <a:r>
              <a:rPr lang="en-US" dirty="0"/>
              <a:t>By establishing a regression line (best fit), any new data point (x) can have a predicted outcome (y)</a:t>
            </a:r>
          </a:p>
          <a:p>
            <a:r>
              <a:rPr lang="en-US" dirty="0"/>
              <a:t>X: Independent Variable</a:t>
            </a:r>
          </a:p>
          <a:p>
            <a:r>
              <a:rPr lang="en-US" dirty="0"/>
              <a:t>Y: Dependent Variable</a:t>
            </a:r>
          </a:p>
          <a:p>
            <a:endParaRPr lang="en-US" dirty="0"/>
          </a:p>
          <a:p>
            <a:r>
              <a:rPr lang="en-US" dirty="0"/>
              <a:t>matplotlib, </a:t>
            </a:r>
            <a:r>
              <a:rPr lang="en-US" dirty="0" err="1"/>
              <a:t>sklearn</a:t>
            </a:r>
            <a:r>
              <a:rPr lang="en-US" dirty="0"/>
              <a:t> are popular python libraries to help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Visualization of Linear Regression</a:t>
            </a:r>
            <a:endParaRPr lang="en-US" dirty="0"/>
          </a:p>
        </p:txBody>
      </p:sp>
      <p:pic>
        <p:nvPicPr>
          <p:cNvPr id="2050" name="Picture 2" descr="Line-of-Best-Fit">
            <a:extLst>
              <a:ext uri="{FF2B5EF4-FFF2-40B4-BE49-F238E27FC236}">
                <a16:creationId xmlns:a16="http://schemas.microsoft.com/office/drawing/2014/main" id="{312B57ED-13D0-F0F8-3AB1-ED2048C06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9945" y="1737360"/>
            <a:ext cx="3914775" cy="394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8080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BF8907-DA58-0EC3-561C-8ECFE2C4AE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6294B-0A2B-534D-F7F6-81966231D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What does Arch/ Req have to do with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1C46D-481E-1AA4-6CB0-E1387E1490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2646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Majority of DS / ML / AI projects fail</a:t>
            </a:r>
          </a:p>
          <a:p>
            <a:pPr lvl="1"/>
            <a:r>
              <a:rPr lang="en-US" dirty="0"/>
              <a:t>lack of domain understanding (requirements)</a:t>
            </a:r>
          </a:p>
          <a:p>
            <a:pPr lvl="2"/>
            <a:r>
              <a:rPr lang="en-US" dirty="0"/>
              <a:t>e.g., “average transaction amount” feature – seasons?</a:t>
            </a:r>
          </a:p>
          <a:p>
            <a:pPr lvl="1"/>
            <a:r>
              <a:rPr lang="en-US" dirty="0"/>
              <a:t>bad data governance (req &amp; arch)</a:t>
            </a:r>
          </a:p>
          <a:p>
            <a:pPr lvl="2"/>
            <a:r>
              <a:rPr lang="en-US" dirty="0"/>
              <a:t>e.g., “active user” – different meanings for diff teams</a:t>
            </a:r>
          </a:p>
          <a:p>
            <a:pPr lvl="2"/>
            <a:r>
              <a:rPr lang="en-US" dirty="0"/>
              <a:t>e.g., mismatching ids</a:t>
            </a:r>
          </a:p>
          <a:p>
            <a:pPr lvl="1"/>
            <a:r>
              <a:rPr lang="en-US" dirty="0"/>
              <a:t>bad data pipelines (architecture)</a:t>
            </a:r>
          </a:p>
          <a:p>
            <a:pPr lvl="2"/>
            <a:r>
              <a:rPr lang="en-US" dirty="0"/>
              <a:t>e.g., non-idempotent jobs =&gt; unreproducible results</a:t>
            </a:r>
          </a:p>
          <a:p>
            <a:pPr lvl="1"/>
            <a:r>
              <a:rPr lang="en-US" dirty="0"/>
              <a:t>inability to productionize models (arch)</a:t>
            </a:r>
          </a:p>
          <a:p>
            <a:pPr lvl="2"/>
            <a:r>
              <a:rPr lang="en-US" dirty="0"/>
              <a:t>e.g., model drift</a:t>
            </a:r>
          </a:p>
          <a:p>
            <a:pPr lvl="2"/>
            <a:r>
              <a:rPr lang="en-US" dirty="0"/>
              <a:t>e.g., accuracy monitoring &amp; observability</a:t>
            </a:r>
          </a:p>
          <a:p>
            <a:pPr lvl="2"/>
            <a:r>
              <a:rPr lang="en-US" dirty="0"/>
              <a:t>e.g., delayed data updates</a:t>
            </a:r>
          </a:p>
          <a:p>
            <a:pPr lvl="2"/>
            <a:r>
              <a:rPr lang="en-US" dirty="0"/>
              <a:t>e.g., uncoordinated data updates (across sources)</a:t>
            </a:r>
          </a:p>
          <a:p>
            <a:pPr lvl="2"/>
            <a:r>
              <a:rPr lang="en-US" dirty="0"/>
              <a:t>e.g., inference speed (infra, </a:t>
            </a:r>
            <a:r>
              <a:rPr lang="en-US" dirty="0" err="1"/>
              <a:t>distrib</a:t>
            </a:r>
            <a:r>
              <a:rPr lang="en-US" dirty="0"/>
              <a:t> infra, model </a:t>
            </a:r>
            <a:r>
              <a:rPr lang="en-US" dirty="0" err="1"/>
              <a:t>optimiz</a:t>
            </a:r>
            <a:r>
              <a:rPr lang="en-US" dirty="0"/>
              <a:t>.)</a:t>
            </a:r>
          </a:p>
          <a:p>
            <a:pPr lvl="2"/>
            <a:r>
              <a:rPr lang="en-US" dirty="0"/>
              <a:t>e.g., scalability &amp; price</a:t>
            </a:r>
          </a:p>
          <a:p>
            <a:pPr lvl="2"/>
            <a:r>
              <a:rPr lang="en-US" dirty="0" err="1"/>
              <a:t>etc</a:t>
            </a:r>
            <a:endParaRPr lang="en-US" dirty="0"/>
          </a:p>
          <a:p>
            <a:pPr lvl="1"/>
            <a:endParaRPr lang="en-US" dirty="0"/>
          </a:p>
        </p:txBody>
      </p:sp>
      <p:pic>
        <p:nvPicPr>
          <p:cNvPr id="5" name="Picture 4" descr="A diagram of a data code&#10;&#10;AI-generated content may be incorrect.">
            <a:extLst>
              <a:ext uri="{FF2B5EF4-FFF2-40B4-BE49-F238E27FC236}">
                <a16:creationId xmlns:a16="http://schemas.microsoft.com/office/drawing/2014/main" id="{4E536E56-C7E6-1C69-F4D8-85FB09C3FF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2922" y="2301791"/>
            <a:ext cx="6210300" cy="3457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890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EBFE99-E41D-A9F9-C87A-991B41A136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E4203-8EE1-40B8-9605-FFF11FD13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What does Arch/ Req have to do with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09215-3B95-A0A5-2585-16D92E4C5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5797296" cy="4326466"/>
          </a:xfrm>
        </p:spPr>
        <p:txBody>
          <a:bodyPr>
            <a:normAutofit/>
          </a:bodyPr>
          <a:lstStyle/>
          <a:p>
            <a:r>
              <a:rPr lang="en-US" dirty="0"/>
              <a:t>Need to understand</a:t>
            </a:r>
          </a:p>
          <a:p>
            <a:pPr lvl="1"/>
            <a:r>
              <a:rPr lang="en-US" dirty="0"/>
              <a:t>data ingestion</a:t>
            </a:r>
          </a:p>
          <a:p>
            <a:pPr lvl="2"/>
            <a:r>
              <a:rPr lang="en-US" dirty="0"/>
              <a:t>data source integrations, streams, batches</a:t>
            </a:r>
          </a:p>
          <a:p>
            <a:pPr lvl="2"/>
            <a:r>
              <a:rPr lang="en-US" dirty="0"/>
              <a:t>e.g., lambda-architecture, kappa-architecture</a:t>
            </a:r>
          </a:p>
          <a:p>
            <a:pPr lvl="1"/>
            <a:r>
              <a:rPr lang="en-US" dirty="0"/>
              <a:t>data storage</a:t>
            </a:r>
          </a:p>
          <a:p>
            <a:pPr lvl="2"/>
            <a:r>
              <a:rPr lang="en-US" dirty="0"/>
              <a:t>data warehouse, data lake, data marts</a:t>
            </a:r>
          </a:p>
          <a:p>
            <a:pPr lvl="1"/>
            <a:r>
              <a:rPr lang="en-US" dirty="0"/>
              <a:t>feature engineering</a:t>
            </a:r>
          </a:p>
          <a:p>
            <a:pPr lvl="2"/>
            <a:r>
              <a:rPr lang="en-US" dirty="0"/>
              <a:t>data cleaning / normalization, feature analysis / selection / construction</a:t>
            </a:r>
          </a:p>
          <a:p>
            <a:pPr lvl="2"/>
            <a:r>
              <a:rPr lang="en-US" dirty="0"/>
              <a:t>real-time vs batch processing</a:t>
            </a:r>
          </a:p>
          <a:p>
            <a:pPr lvl="1"/>
            <a:r>
              <a:rPr lang="en-US" dirty="0"/>
              <a:t>model training</a:t>
            </a:r>
          </a:p>
          <a:p>
            <a:pPr lvl="2"/>
            <a:r>
              <a:rPr lang="en-US" dirty="0"/>
              <a:t>local GPUs, cloud, distributed system</a:t>
            </a:r>
          </a:p>
          <a:p>
            <a:pPr lvl="2"/>
            <a:r>
              <a:rPr lang="en-US" dirty="0"/>
              <a:t>trust &amp; security (federated learning)</a:t>
            </a:r>
          </a:p>
          <a:p>
            <a:pPr lvl="1"/>
            <a:r>
              <a:rPr lang="en-US" dirty="0"/>
              <a:t>model serving</a:t>
            </a:r>
          </a:p>
          <a:p>
            <a:pPr lvl="2"/>
            <a:r>
              <a:rPr lang="en-US" dirty="0"/>
              <a:t>hosting, scaling, network, protocols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3B0EF3E-98F3-AC26-08AE-EDD09BF6D8E3}"/>
              </a:ext>
            </a:extLst>
          </p:cNvPr>
          <p:cNvSpPr txBox="1">
            <a:spLocks/>
          </p:cNvSpPr>
          <p:nvPr/>
        </p:nvSpPr>
        <p:spPr>
          <a:xfrm>
            <a:off x="6763512" y="1845734"/>
            <a:ext cx="5797296" cy="432646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Need to understand</a:t>
            </a:r>
          </a:p>
          <a:p>
            <a:pPr lvl="1"/>
            <a:r>
              <a:rPr lang="en-US" dirty="0"/>
              <a:t>Monitoring &amp; feedback loop</a:t>
            </a:r>
          </a:p>
          <a:p>
            <a:pPr lvl="2"/>
            <a:r>
              <a:rPr lang="en-US" dirty="0"/>
              <a:t>accuracy, precision, recall, F1 score, AOC / ROC, confusion, </a:t>
            </a:r>
            <a:r>
              <a:rPr lang="en-US" dirty="0" err="1"/>
              <a:t>etc</a:t>
            </a:r>
            <a:endParaRPr lang="en-US" dirty="0"/>
          </a:p>
          <a:p>
            <a:pPr lvl="2"/>
            <a:r>
              <a:rPr lang="en-US" dirty="0"/>
              <a:t>model drift</a:t>
            </a:r>
          </a:p>
          <a:p>
            <a:pPr lvl="2"/>
            <a:r>
              <a:rPr lang="en-US" dirty="0"/>
              <a:t>retraining pipelines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FDD0C1-5DCA-9140-BD32-768766805390}"/>
              </a:ext>
            </a:extLst>
          </p:cNvPr>
          <p:cNvSpPr txBox="1"/>
          <p:nvPr/>
        </p:nvSpPr>
        <p:spPr>
          <a:xfrm>
            <a:off x="8028432" y="4498848"/>
            <a:ext cx="21178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Engine vs Car</a:t>
            </a:r>
          </a:p>
        </p:txBody>
      </p:sp>
    </p:spTree>
    <p:extLst>
      <p:ext uri="{BB962C8B-B14F-4D97-AF65-F5344CB8AC3E}">
        <p14:creationId xmlns:p14="http://schemas.microsoft.com/office/powerpoint/2010/main" val="4071531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03091-8D7B-7D27-732E-44050BB32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What is Data Science?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29F4C-F376-0268-59E4-44EC4B8A2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977" y="1845734"/>
            <a:ext cx="5695423" cy="4023360"/>
          </a:xfrm>
        </p:spPr>
        <p:txBody>
          <a:bodyPr>
            <a:normAutofit/>
          </a:bodyPr>
          <a:lstStyle/>
          <a:p>
            <a:r>
              <a:rPr lang="en-US" dirty="0"/>
              <a:t>Finding patterns / insights in unstructured data</a:t>
            </a:r>
          </a:p>
          <a:p>
            <a:r>
              <a:rPr lang="en-US" dirty="0"/>
              <a:t>Demand data / predictions</a:t>
            </a:r>
          </a:p>
          <a:p>
            <a:pPr lvl="1"/>
            <a:r>
              <a:rPr lang="en-US" dirty="0"/>
              <a:t>DS, 2023 -&gt; 2033: grow by 36% (</a:t>
            </a:r>
            <a:r>
              <a:rPr lang="en-US" dirty="0" err="1"/>
              <a:t>DoL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Danger – automation (just DS is not enough)</a:t>
            </a:r>
          </a:p>
          <a:p>
            <a:pPr lvl="1"/>
            <a:r>
              <a:rPr lang="en-US" dirty="0"/>
              <a:t>AI/ML Eng, 2024-&gt;2025: grew by 89% (public analytics)</a:t>
            </a:r>
          </a:p>
          <a:p>
            <a:pPr lvl="2"/>
            <a:r>
              <a:rPr lang="en-US" dirty="0"/>
              <a:t>Danger – the same (</a:t>
            </a:r>
            <a:r>
              <a:rPr lang="en-US" dirty="0" err="1"/>
              <a:t>AutoML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MLOps</a:t>
            </a:r>
            <a:r>
              <a:rPr lang="en-US" dirty="0"/>
              <a:t>, no reliable data: very new</a:t>
            </a:r>
          </a:p>
          <a:p>
            <a:endParaRPr lang="en-US" dirty="0"/>
          </a:p>
          <a:p>
            <a:r>
              <a:rPr lang="en-US" dirty="0"/>
              <a:t>Drew Conway: Dev skills + Math / Stats + Domain Expertise = Data Science</a:t>
            </a:r>
          </a:p>
          <a:p>
            <a:r>
              <a:rPr lang="en-US" dirty="0">
                <a:hlinkClick r:id="rId2"/>
              </a:rPr>
              <a:t>The Data Science Venn Diagram — Drew Conway</a:t>
            </a:r>
            <a:endParaRPr lang="en-US" dirty="0"/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F5E208C-E22B-04E1-68E0-343C2B9391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4800" y="1180323"/>
            <a:ext cx="5238223" cy="5000122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4113507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5E875-4E84-0C2D-CAF5-335CFFBDC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Data Science 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59377-EFE4-7696-2D7F-ADE45E2D9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45338"/>
          </a:xfrm>
        </p:spPr>
        <p:txBody>
          <a:bodyPr/>
          <a:lstStyle/>
          <a:p>
            <a:r>
              <a:rPr lang="en-US" dirty="0"/>
              <a:t>It’s rare (and usually unwise) to have one person do it all on anything other than a small project</a:t>
            </a:r>
          </a:p>
          <a:p>
            <a:r>
              <a:rPr lang="en-US" dirty="0"/>
              <a:t>Multi-disciplinary team are usually pulled together</a:t>
            </a:r>
          </a:p>
          <a:p>
            <a:endParaRPr lang="en-US" dirty="0"/>
          </a:p>
          <a:p>
            <a:r>
              <a:rPr lang="en-US" dirty="0"/>
              <a:t>Roles/ Team</a:t>
            </a:r>
          </a:p>
          <a:p>
            <a:pPr lvl="1"/>
            <a:r>
              <a:rPr lang="en-US" dirty="0"/>
              <a:t>Data Engineers: data collecting, data pipelines, data preprocessing implementation, infra</a:t>
            </a:r>
          </a:p>
          <a:p>
            <a:pPr lvl="2"/>
            <a:r>
              <a:rPr lang="en-US" dirty="0"/>
              <a:t>Architecture – design &amp; create data flows</a:t>
            </a:r>
          </a:p>
          <a:p>
            <a:pPr lvl="1"/>
            <a:r>
              <a:rPr lang="en-US" dirty="0"/>
              <a:t>Researchers: domain specific specialist (biologist, doctors, physicists) with stats skills</a:t>
            </a:r>
          </a:p>
          <a:p>
            <a:pPr lvl="2"/>
            <a:r>
              <a:rPr lang="en-US" dirty="0"/>
              <a:t>Requirements – meet them</a:t>
            </a:r>
          </a:p>
          <a:p>
            <a:pPr lvl="1"/>
            <a:r>
              <a:rPr lang="en-US" dirty="0"/>
              <a:t>ML Engineers: prod ML/AI algo implementation &amp; optimization</a:t>
            </a:r>
          </a:p>
          <a:p>
            <a:pPr lvl="2"/>
            <a:r>
              <a:rPr lang="en-US" dirty="0"/>
              <a:t>Req &amp; arch – take a req-based model &amp; fit into the arch</a:t>
            </a:r>
          </a:p>
          <a:p>
            <a:pPr lvl="1"/>
            <a:r>
              <a:rPr lang="en-US" dirty="0"/>
              <a:t>Analysts: insight extraction, analytics, visualization, need domain knowledge</a:t>
            </a:r>
          </a:p>
          <a:p>
            <a:pPr lvl="2"/>
            <a:r>
              <a:rPr lang="en-US" dirty="0"/>
              <a:t>Req – extract according to </a:t>
            </a:r>
            <a:r>
              <a:rPr lang="en-US" dirty="0" err="1"/>
              <a:t>reqs</a:t>
            </a:r>
            <a:r>
              <a:rPr lang="en-US" dirty="0"/>
              <a:t> &amp; present results</a:t>
            </a:r>
          </a:p>
          <a:p>
            <a:pPr lvl="1"/>
            <a:r>
              <a:rPr lang="en-US" dirty="0"/>
              <a:t>Business/ Project lead: </a:t>
            </a:r>
            <a:r>
              <a:rPr lang="en-US" dirty="0" err="1"/>
              <a:t>Data+ML+SE+Business</a:t>
            </a:r>
            <a:r>
              <a:rPr lang="en-US" dirty="0"/>
              <a:t> skills</a:t>
            </a:r>
          </a:p>
        </p:txBody>
      </p:sp>
    </p:spTree>
    <p:extLst>
      <p:ext uri="{BB962C8B-B14F-4D97-AF65-F5344CB8AC3E}">
        <p14:creationId xmlns:p14="http://schemas.microsoft.com/office/powerpoint/2010/main" val="3742849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BDD63-177F-2FC0-D616-C511B9CC5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Why do we need data?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2232B-8AFF-547F-F531-65CC9DF4DF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74982"/>
            <a:ext cx="6522720" cy="4507344"/>
          </a:xfrm>
        </p:spPr>
        <p:txBody>
          <a:bodyPr>
            <a:normAutofit/>
          </a:bodyPr>
          <a:lstStyle/>
          <a:p>
            <a:r>
              <a:rPr lang="en-US" dirty="0"/>
              <a:t>Data is new gold</a:t>
            </a:r>
          </a:p>
          <a:p>
            <a:r>
              <a:rPr lang="en-US" dirty="0"/>
              <a:t>Insights</a:t>
            </a:r>
          </a:p>
          <a:p>
            <a:pPr lvl="1"/>
            <a:r>
              <a:rPr lang="en-US" dirty="0"/>
              <a:t>evidence-based decisions</a:t>
            </a:r>
          </a:p>
          <a:p>
            <a:pPr lvl="1"/>
            <a:r>
              <a:rPr lang="en-US" dirty="0"/>
              <a:t>=&gt; business competitive advantage</a:t>
            </a:r>
          </a:p>
          <a:p>
            <a:pPr lvl="1"/>
            <a:r>
              <a:rPr lang="en-US" dirty="0"/>
              <a:t>e.g., Netflix -&gt; recommendation -&gt; retention</a:t>
            </a:r>
          </a:p>
          <a:p>
            <a:r>
              <a:rPr lang="en-US" dirty="0"/>
              <a:t>Data sources (not just DBs):</a:t>
            </a:r>
          </a:p>
          <a:p>
            <a:pPr lvl="1"/>
            <a:r>
              <a:rPr lang="en-US" dirty="0"/>
              <a:t>social network data (graphs / connections)</a:t>
            </a:r>
          </a:p>
          <a:p>
            <a:pPr lvl="2"/>
            <a:r>
              <a:rPr lang="en-US" dirty="0"/>
              <a:t>e.g., your friends’ purchases predict your purchases better than yours</a:t>
            </a:r>
          </a:p>
          <a:p>
            <a:pPr lvl="2"/>
            <a:r>
              <a:rPr lang="en-US" dirty="0"/>
              <a:t>e.g., find strategic nodes -&gt; seed content to them</a:t>
            </a:r>
          </a:p>
          <a:p>
            <a:pPr lvl="2"/>
            <a:r>
              <a:rPr lang="en-US" dirty="0"/>
              <a:t>e.g., instead of credit score (Africa, Asia)</a:t>
            </a:r>
          </a:p>
          <a:p>
            <a:pPr lvl="1"/>
            <a:r>
              <a:rPr lang="en-US" dirty="0"/>
              <a:t>Images (pictures)</a:t>
            </a:r>
          </a:p>
          <a:p>
            <a:pPr lvl="2"/>
            <a:r>
              <a:rPr lang="en-US" dirty="0"/>
              <a:t>e.g., metadata, geolocation, object recognition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F0913A4-BAC2-4D26-CA44-0B15DBBCAD2B}"/>
              </a:ext>
            </a:extLst>
          </p:cNvPr>
          <p:cNvSpPr txBox="1">
            <a:spLocks/>
          </p:cNvSpPr>
          <p:nvPr/>
        </p:nvSpPr>
        <p:spPr>
          <a:xfrm>
            <a:off x="6662188" y="1795087"/>
            <a:ext cx="5280430" cy="450734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Data sources (not just DBs):</a:t>
            </a:r>
          </a:p>
          <a:p>
            <a:pPr lvl="1"/>
            <a:r>
              <a:rPr lang="en-US" dirty="0"/>
              <a:t>Streaming data (video)</a:t>
            </a:r>
          </a:p>
          <a:p>
            <a:pPr lvl="2"/>
            <a:r>
              <a:rPr lang="en-US" dirty="0"/>
              <a:t>What is watched / skipped / abandoned / replayed</a:t>
            </a:r>
          </a:p>
          <a:p>
            <a:pPr lvl="2"/>
            <a:r>
              <a:rPr lang="en-US" dirty="0"/>
              <a:t>=&gt; recommendations</a:t>
            </a:r>
          </a:p>
          <a:p>
            <a:pPr lvl="2"/>
            <a:r>
              <a:rPr lang="en-US" dirty="0"/>
              <a:t>Buffering rate / latency / resolution shifts / dropped frames</a:t>
            </a:r>
          </a:p>
          <a:p>
            <a:pPr lvl="2"/>
            <a:r>
              <a:rPr lang="en-US" dirty="0"/>
              <a:t>=&gt; anticipate load peaks =&gt; scale the infra / switch routing</a:t>
            </a:r>
          </a:p>
          <a:p>
            <a:pPr lvl="2"/>
            <a:r>
              <a:rPr lang="en-US" dirty="0"/>
              <a:t>Chat / audience mood analysis</a:t>
            </a:r>
          </a:p>
          <a:p>
            <a:pPr lvl="2"/>
            <a:r>
              <a:rPr lang="en-US" dirty="0"/>
              <a:t>=&gt; real-time hints for streamers / commentators / speakers</a:t>
            </a:r>
          </a:p>
        </p:txBody>
      </p:sp>
    </p:spTree>
    <p:extLst>
      <p:ext uri="{BB962C8B-B14F-4D97-AF65-F5344CB8AC3E}">
        <p14:creationId xmlns:p14="http://schemas.microsoft.com/office/powerpoint/2010/main" val="4276598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EF4B8-BF14-D7F9-CD7D-D0DCF7169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Types of analytics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E1EC4-BDE9-FEF7-20EF-5570265DE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9964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Descriptive (what is going on)</a:t>
            </a:r>
          </a:p>
          <a:p>
            <a:pPr lvl="1"/>
            <a:r>
              <a:rPr lang="en-US" dirty="0"/>
              <a:t>Uses: plots, dashboards, summary stats</a:t>
            </a:r>
          </a:p>
          <a:p>
            <a:pPr lvl="1"/>
            <a:r>
              <a:rPr lang="en-US" dirty="0"/>
              <a:t>Humans draw conclusions from the information</a:t>
            </a:r>
          </a:p>
          <a:p>
            <a:pPr lvl="1"/>
            <a:r>
              <a:rPr lang="en-US" dirty="0"/>
              <a:t>e.g., </a:t>
            </a:r>
          </a:p>
          <a:p>
            <a:pPr lvl="2"/>
            <a:r>
              <a:rPr lang="en-US" dirty="0"/>
              <a:t>sales dashboard -&gt; low sales -&gt; what to do</a:t>
            </a:r>
          </a:p>
          <a:p>
            <a:r>
              <a:rPr lang="en-US" dirty="0"/>
              <a:t>Predictive (if-then or likely outcome based on data)</a:t>
            </a:r>
          </a:p>
          <a:p>
            <a:pPr lvl="1"/>
            <a:r>
              <a:rPr lang="en-US" dirty="0"/>
              <a:t>Uses: statistics / ML</a:t>
            </a:r>
          </a:p>
          <a:p>
            <a:pPr lvl="1"/>
            <a:r>
              <a:rPr lang="en-US" dirty="0"/>
              <a:t>e.g., </a:t>
            </a:r>
          </a:p>
          <a:p>
            <a:pPr lvl="2"/>
            <a:r>
              <a:rPr lang="en-US" dirty="0"/>
              <a:t>health predictions (if your will continue, then…)</a:t>
            </a:r>
          </a:p>
          <a:p>
            <a:pPr lvl="2"/>
            <a:r>
              <a:rPr lang="en-US" dirty="0"/>
              <a:t>recommendation engines (we think you will like this)</a:t>
            </a:r>
          </a:p>
          <a:p>
            <a:r>
              <a:rPr lang="en-US" dirty="0"/>
              <a:t>Prescriptive (beyond prediction – recommended </a:t>
            </a:r>
            <a:r>
              <a:rPr lang="en-US" i="1" dirty="0"/>
              <a:t>actions</a:t>
            </a:r>
            <a:r>
              <a:rPr lang="en-US" dirty="0"/>
              <a:t> to achieve </a:t>
            </a:r>
            <a:r>
              <a:rPr lang="en-US" dirty="0" err="1"/>
              <a:t>smt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e.g.,</a:t>
            </a:r>
          </a:p>
          <a:p>
            <a:pPr lvl="2"/>
            <a:r>
              <a:rPr lang="en-US" dirty="0"/>
              <a:t>start medication now to prevent a stroke</a:t>
            </a:r>
          </a:p>
          <a:p>
            <a:pPr lvl="2"/>
            <a:r>
              <a:rPr lang="en-US" dirty="0"/>
              <a:t>reroute trucks to minimize delays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656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50B63-B01F-D891-F566-661FF53B8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Basic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37657-3279-FBBA-1F53-90C453919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25757"/>
          </a:xfrm>
        </p:spPr>
        <p:txBody>
          <a:bodyPr>
            <a:normAutofit/>
          </a:bodyPr>
          <a:lstStyle/>
          <a:p>
            <a:pPr lvl="1"/>
            <a:r>
              <a:rPr lang="en-US" sz="2400" dirty="0"/>
              <a:t>Get data</a:t>
            </a:r>
          </a:p>
          <a:p>
            <a:pPr lvl="2"/>
            <a:r>
              <a:rPr lang="en-US" sz="1800" dirty="0"/>
              <a:t>DBs, APIs, logs, sensors, images, </a:t>
            </a:r>
            <a:r>
              <a:rPr lang="en-US" sz="1800" dirty="0" err="1"/>
              <a:t>etc</a:t>
            </a:r>
            <a:endParaRPr lang="en-US" sz="1800" dirty="0"/>
          </a:p>
          <a:p>
            <a:pPr lvl="1"/>
            <a:r>
              <a:rPr lang="en-US" sz="2400" dirty="0"/>
              <a:t>Clean data</a:t>
            </a:r>
          </a:p>
          <a:p>
            <a:pPr lvl="2"/>
            <a:r>
              <a:rPr lang="en-US" sz="1800" dirty="0"/>
              <a:t>Remove duplicates, handle missing values, normalize formats, </a:t>
            </a:r>
            <a:r>
              <a:rPr lang="en-US" sz="1800" dirty="0" err="1"/>
              <a:t>etc</a:t>
            </a:r>
            <a:endParaRPr lang="en-US" sz="1800" dirty="0"/>
          </a:p>
          <a:p>
            <a:pPr lvl="2"/>
            <a:r>
              <a:rPr lang="en-US" sz="1800" dirty="0"/>
              <a:t>Often 80% of project time spend on cleaning data</a:t>
            </a:r>
          </a:p>
          <a:p>
            <a:pPr lvl="1"/>
            <a:r>
              <a:rPr lang="en-US" sz="2400" dirty="0"/>
              <a:t>Explore data (visualize, understand, experiment)</a:t>
            </a:r>
          </a:p>
          <a:p>
            <a:pPr lvl="2"/>
            <a:r>
              <a:rPr lang="en-US" sz="1800" dirty="0"/>
              <a:t>Understand outliers, skewed distributions, </a:t>
            </a:r>
            <a:r>
              <a:rPr lang="en-US" sz="1800" dirty="0" err="1"/>
              <a:t>etc</a:t>
            </a:r>
            <a:endParaRPr lang="en-US" sz="1800" dirty="0"/>
          </a:p>
          <a:p>
            <a:pPr lvl="1"/>
            <a:r>
              <a:rPr lang="en-US" sz="2400" dirty="0"/>
              <a:t>Iterate to clean data again</a:t>
            </a:r>
          </a:p>
          <a:p>
            <a:pPr lvl="2"/>
            <a:r>
              <a:rPr lang="en-US" sz="1800" dirty="0"/>
              <a:t>Based on exploration results</a:t>
            </a:r>
          </a:p>
          <a:p>
            <a:pPr lvl="1"/>
            <a:r>
              <a:rPr lang="en-US" sz="2400" dirty="0"/>
              <a:t>Model the data (can you abstract the data)</a:t>
            </a:r>
          </a:p>
          <a:p>
            <a:pPr lvl="2"/>
            <a:r>
              <a:rPr lang="en-US" sz="1800" dirty="0"/>
              <a:t>Regression / classification / DL / </a:t>
            </a:r>
            <a:r>
              <a:rPr lang="en-US" sz="1800" dirty="0" err="1"/>
              <a:t>etc</a:t>
            </a:r>
            <a:endParaRPr lang="en-US" sz="1800" dirty="0"/>
          </a:p>
          <a:p>
            <a:pPr lvl="2"/>
            <a:r>
              <a:rPr lang="en-US" sz="1800" dirty="0"/>
              <a:t>Validate the model (iterate) / hyperparameter tuning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0607968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1737</TotalTime>
  <Words>1718</Words>
  <Application>Microsoft Office PowerPoint</Application>
  <PresentationFormat>Widescreen</PresentationFormat>
  <Paragraphs>266</Paragraphs>
  <Slides>21</Slides>
  <Notes>1</Notes>
  <HiddenSlides>5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Aptos</vt:lpstr>
      <vt:lpstr>Arial</vt:lpstr>
      <vt:lpstr>Calibri</vt:lpstr>
      <vt:lpstr>Calibri Light</vt:lpstr>
      <vt:lpstr>Wingdings</vt:lpstr>
      <vt:lpstr>Retrospect</vt:lpstr>
      <vt:lpstr>Data Science/ Engineering</vt:lpstr>
      <vt:lpstr>What does Arch/ Req have to do with it?</vt:lpstr>
      <vt:lpstr>What does Arch/ Req have to do with it?</vt:lpstr>
      <vt:lpstr>What does Arch/ Req have to do with it?</vt:lpstr>
      <vt:lpstr>What is Data Science?</vt:lpstr>
      <vt:lpstr>Data Science Projects</vt:lpstr>
      <vt:lpstr>Why do we need data?</vt:lpstr>
      <vt:lpstr>Types of analytics</vt:lpstr>
      <vt:lpstr>Basic steps</vt:lpstr>
      <vt:lpstr>Tools we use</vt:lpstr>
      <vt:lpstr>AI vs. ML vs. Data Science vs Engineering</vt:lpstr>
      <vt:lpstr>AI vs. ML vs. Data Science vs Engineering</vt:lpstr>
      <vt:lpstr>AI vs. ML vs. Data Science vs Engineering</vt:lpstr>
      <vt:lpstr>Training process (supervised)</vt:lpstr>
      <vt:lpstr>Arch impacts</vt:lpstr>
      <vt:lpstr>Data Science/ Architecture … not so different</vt:lpstr>
      <vt:lpstr>Data Cleaning</vt:lpstr>
      <vt:lpstr>Example</vt:lpstr>
      <vt:lpstr>Tools</vt:lpstr>
      <vt:lpstr>Analysis</vt:lpstr>
      <vt:lpstr>Linear regression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Kal Rabb</dc:creator>
  <cp:lastModifiedBy>Dmitry Lukyanov</cp:lastModifiedBy>
  <cp:revision>6</cp:revision>
  <dcterms:created xsi:type="dcterms:W3CDTF">2024-05-25T21:38:50Z</dcterms:created>
  <dcterms:modified xsi:type="dcterms:W3CDTF">2025-09-07T14:22:48Z</dcterms:modified>
</cp:coreProperties>
</file>